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8BE38-BBCA-89F8-F82E-4DF225936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29718-BE52-1543-036B-3CF81941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A7636-BE7E-0E5D-40FC-2B88304C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C7031-6CB4-C350-6CE3-550C6A64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9C006-EFB4-6F81-6A54-3541D74F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3013E-4752-F079-6758-09CCD99F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E2A3B2-EDB3-5090-AFE4-59B4B659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EC237-1558-17AD-3739-90F869516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0DBE5-D0FF-6297-79E1-01575B9E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AAEF9-DB0B-51E0-E668-C4591044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7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32710D-6421-D1E1-85AB-8BA439B4E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BCF3F1-F9AF-13C6-EE8C-5E432F49C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E8DD8-4F37-FE4B-4D78-5744A6F7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8241E-D7C3-9E58-D257-DA9FB39B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D0A54-29FD-6145-F460-57D7169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F5C-6E92-D2F8-BEC8-168001D2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68457-9665-0C64-CADB-1A42A6E6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18F98-B3E8-D04C-A87F-BD3C66E0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9EB4E-F9FA-3482-D83C-FB1E9647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ADB9A-A0CB-2F32-B809-A6B07D1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B35B9-36EA-6148-BC6E-81086770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E3BF4-648A-DB01-F426-666B21021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6A0CA-C73A-58E7-1440-A19795E6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7FA3-C537-DEB2-8C76-C0846866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F577E-25A7-8B8A-C21B-5EABAA42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8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E369-07A5-D62C-5529-E458EEEB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37C96-D3E4-76BD-523E-AF4B10D74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7D1F9-2835-2656-BD91-64C87F288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C6831-4617-1E91-33C2-E0D21F89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84965B-6EFD-907F-C4CD-B2B7712E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87A31-66B5-9690-5244-46E37B8A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9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112B7-7B0B-A208-3195-F457A778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E7752-E6CF-B283-D68A-6D83A61B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E7958-8C21-CE33-15FC-25995900B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23D207-D538-D77C-C025-83E442B3F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D5808-FF8C-85AE-AD9B-AC96E96B6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DBB70D-AE28-70ED-4E44-69EA98DD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36B9FD-1153-A5D7-FA06-213388D5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B257CF-B6F9-81E9-F304-F22F61FE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0DC98-FEBB-CFE5-803E-882A6A1F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AA99C0-AE92-251E-ADC5-283E5185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ADC92-A124-DBA8-C25D-6DCAA3C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E9FAAB-6513-E6E3-BA61-F18525D0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7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6BD762-EED2-2ED6-B303-31B4E738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B3D662-BA74-7E51-4425-1AF91E1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2710F-7CF7-D76D-9C33-9947345F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F9FC-5520-AADB-FBEC-A2C23E42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A3747-561B-BC32-791B-38CA46C3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4FA55-5B4B-24F8-84B9-D5A847B62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41ADA-3FFC-D869-E6EF-0B93C19E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289B9B-698C-D784-A373-84E4C5C5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E484-3BE7-8194-389C-7FEEF8C0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2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A1833-7FE5-1E79-6C74-D30D18FA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8B91B0-CD31-397F-1BD0-4C04EDC31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ED189-3A39-DA4B-AA97-5DDA76F57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E8871-53A7-3EBE-11B6-56DFED04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FAE0A2-85D1-C7BE-9F4E-59D6746D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306F5-B035-C2AE-F423-1936E6FE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4215B7-3CA2-EFC8-8A5A-5EE20792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8AB7A-45D1-8613-628B-73459CD6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7517B-422B-80B0-674A-0BB68EF91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2A265-04D3-91DF-66F4-A9F249C6F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B6B6B-46E1-D10A-A512-F47CC9EE9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9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7AEB-F5A4-F4AC-665B-F863273F8D02}"/>
              </a:ext>
            </a:extLst>
          </p:cNvPr>
          <p:cNvSpPr txBox="1"/>
          <p:nvPr/>
        </p:nvSpPr>
        <p:spPr>
          <a:xfrm>
            <a:off x="643467" y="-1293618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latin typeface="HY목각파임B" panose="02030600000101010101" pitchFamily="18" charset="-127"/>
                <a:ea typeface="HY목각파임B" panose="02030600000101010101" pitchFamily="18" charset="-127"/>
                <a:cs typeface="+mj-cs"/>
              </a:rPr>
              <a:t>던전 마이너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D6A16-3990-9B9F-1FBB-27D7EBBA0831}"/>
              </a:ext>
            </a:extLst>
          </p:cNvPr>
          <p:cNvSpPr txBox="1"/>
          <p:nvPr/>
        </p:nvSpPr>
        <p:spPr>
          <a:xfrm>
            <a:off x="643467" y="527768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2022180034 </a:t>
            </a:r>
            <a:r>
              <a:rPr lang="ko-KR" altLang="en-US" sz="2400"/>
              <a:t>이형욱</a:t>
            </a:r>
          </a:p>
        </p:txBody>
      </p:sp>
      <p:pic>
        <p:nvPicPr>
          <p:cNvPr id="7" name="그림 6" descr="텍스트, 만화 영화, 포스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9D1DFC-73A5-98FF-DBC3-806A4B33A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5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CFD86-9972-AD4F-3D5E-20DC58A5AF40}"/>
              </a:ext>
            </a:extLst>
          </p:cNvPr>
          <p:cNvSpPr txBox="1"/>
          <p:nvPr/>
        </p:nvSpPr>
        <p:spPr>
          <a:xfrm>
            <a:off x="626160" y="744008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9FEE-D640-601A-DFBA-EA9F97FA9939}"/>
              </a:ext>
            </a:extLst>
          </p:cNvPr>
          <p:cNvSpPr txBox="1"/>
          <p:nvPr/>
        </p:nvSpPr>
        <p:spPr>
          <a:xfrm>
            <a:off x="626159" y="1401733"/>
            <a:ext cx="4547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‘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파고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만들고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싸워라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!’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9B2EE-9F00-0814-9FDC-625F5D5663D9}"/>
              </a:ext>
            </a:extLst>
          </p:cNvPr>
          <p:cNvSpPr txBox="1"/>
          <p:nvPr/>
        </p:nvSpPr>
        <p:spPr>
          <a:xfrm>
            <a:off x="626159" y="2231912"/>
            <a:ext cx="786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평범한 광부가 미지의 광산에서 희귀한 광물을 캐고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마을에서 자신만의 장비를 제작하여 강력한 몬스터가 도사리는 던전을 정복해 나가는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2D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횡스크롤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RPG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30729-C084-BD92-3A02-52D817B840CD}"/>
              </a:ext>
            </a:extLst>
          </p:cNvPr>
          <p:cNvSpPr txBox="1"/>
          <p:nvPr/>
        </p:nvSpPr>
        <p:spPr>
          <a:xfrm>
            <a:off x="626160" y="334283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핵심 재미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7D69-450C-E4CA-3537-5CDF9AB65E98}"/>
              </a:ext>
            </a:extLst>
          </p:cNvPr>
          <p:cNvSpPr txBox="1"/>
          <p:nvPr/>
        </p:nvSpPr>
        <p:spPr>
          <a:xfrm>
            <a:off x="626159" y="40951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성장의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EF3FE-3905-3ADC-01E2-9739FEC631E4}"/>
              </a:ext>
            </a:extLst>
          </p:cNvPr>
          <p:cNvSpPr txBox="1"/>
          <p:nvPr/>
        </p:nvSpPr>
        <p:spPr>
          <a:xfrm>
            <a:off x="626159" y="47366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탐험의 설렘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310E0-D7DC-E542-9A9D-B349735605A9}"/>
              </a:ext>
            </a:extLst>
          </p:cNvPr>
          <p:cNvSpPr txBox="1"/>
          <p:nvPr/>
        </p:nvSpPr>
        <p:spPr>
          <a:xfrm>
            <a:off x="626159" y="53781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전략적 장비 조합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DE39A6-D0D1-A760-F790-A896B35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62" y="744007"/>
            <a:ext cx="603579" cy="6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5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EE2B17-52CB-BED8-8B76-67EC4382285E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맵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1D205-9750-D2FB-070B-9B4F2792E480}"/>
              </a:ext>
            </a:extLst>
          </p:cNvPr>
          <p:cNvSpPr txBox="1"/>
          <p:nvPr/>
        </p:nvSpPr>
        <p:spPr>
          <a:xfrm>
            <a:off x="1933073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광산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3AF70-BDE3-81F7-6768-D75608DB53EA}"/>
              </a:ext>
            </a:extLst>
          </p:cNvPr>
          <p:cNvSpPr txBox="1"/>
          <p:nvPr/>
        </p:nvSpPr>
        <p:spPr>
          <a:xfrm>
            <a:off x="8791073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마을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F6ABF-273F-2203-7918-C9919BD9E4E3}"/>
              </a:ext>
            </a:extLst>
          </p:cNvPr>
          <p:cNvSpPr txBox="1"/>
          <p:nvPr/>
        </p:nvSpPr>
        <p:spPr>
          <a:xfrm>
            <a:off x="5802007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</a:p>
        </p:txBody>
      </p:sp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8784CDB4-BC89-93C7-0FCC-A8A178C0D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42" y="3429000"/>
            <a:ext cx="4352358" cy="29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생성된 이미지">
            <a:extLst>
              <a:ext uri="{FF2B5EF4-FFF2-40B4-BE49-F238E27FC236}">
                <a16:creationId xmlns:a16="http://schemas.microsoft.com/office/drawing/2014/main" id="{2BAA898F-ACF7-F026-6B30-4902E493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0" y="1838814"/>
            <a:ext cx="3678383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생성된 이미지">
            <a:extLst>
              <a:ext uri="{FF2B5EF4-FFF2-40B4-BE49-F238E27FC236}">
                <a16:creationId xmlns:a16="http://schemas.microsoft.com/office/drawing/2014/main" id="{67119B5E-1B59-0C38-ADE1-449ABC73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449" y="2356176"/>
            <a:ext cx="4548630" cy="303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8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01DC-0A09-B773-F73A-423964C8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F1D27-DA0A-BC2C-E84D-507AF266EB72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진행 흐름</a:t>
            </a:r>
          </a:p>
        </p:txBody>
      </p:sp>
      <p:pic>
        <p:nvPicPr>
          <p:cNvPr id="2" name="Picture 2" descr="생성된 이미지">
            <a:extLst>
              <a:ext uri="{FF2B5EF4-FFF2-40B4-BE49-F238E27FC236}">
                <a16:creationId xmlns:a16="http://schemas.microsoft.com/office/drawing/2014/main" id="{F3A5AB34-27D8-F860-3514-3C27A13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0" y="1007316"/>
            <a:ext cx="2477140" cy="22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애니메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7B45B1-22F8-ED06-C70B-AF332DF13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78" r="-26"/>
          <a:stretch>
            <a:fillRect/>
          </a:stretch>
        </p:blipFill>
        <p:spPr>
          <a:xfrm>
            <a:off x="7013386" y="3661105"/>
            <a:ext cx="2086967" cy="2958170"/>
          </a:xfrm>
          <a:prstGeom prst="rect">
            <a:avLst/>
          </a:prstGeom>
        </p:spPr>
      </p:pic>
      <p:pic>
        <p:nvPicPr>
          <p:cNvPr id="8" name="그림 7" descr="텍스트, PC 게임, 비디오 게임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4A06A7-128C-C84A-312D-C1B1844F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61" r="1"/>
          <a:stretch>
            <a:fillRect/>
          </a:stretch>
        </p:blipFill>
        <p:spPr>
          <a:xfrm>
            <a:off x="8885097" y="838036"/>
            <a:ext cx="2198451" cy="2595456"/>
          </a:xfrm>
          <a:prstGeom prst="rect">
            <a:avLst/>
          </a:prstGeom>
        </p:spPr>
      </p:pic>
      <p:pic>
        <p:nvPicPr>
          <p:cNvPr id="10" name="그림 9" descr="PC 게임, 비디오 게임 소프트웨어, 전략 비디오 게임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856702-710E-CE17-DCFD-5AA076E4C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"/>
          <a:stretch>
            <a:fillRect/>
          </a:stretch>
        </p:blipFill>
        <p:spPr>
          <a:xfrm>
            <a:off x="4660582" y="829341"/>
            <a:ext cx="2198452" cy="2595456"/>
          </a:xfrm>
          <a:prstGeom prst="rect">
            <a:avLst/>
          </a:prstGeom>
        </p:spPr>
      </p:pic>
      <p:pic>
        <p:nvPicPr>
          <p:cNvPr id="14" name="그림 13" descr="텍스트, PC 게임, 비디오 게임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263C5E-7FC9-99CC-0203-77F354479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47" r="257"/>
          <a:stretch>
            <a:fillRect/>
          </a:stretch>
        </p:blipFill>
        <p:spPr>
          <a:xfrm>
            <a:off x="2576963" y="3730917"/>
            <a:ext cx="2086968" cy="293616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DB9C24-45AF-8007-A8C9-06F8A6A734CB}"/>
              </a:ext>
            </a:extLst>
          </p:cNvPr>
          <p:cNvSpPr/>
          <p:nvPr/>
        </p:nvSpPr>
        <p:spPr>
          <a:xfrm>
            <a:off x="3315955" y="2027310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877449B-9423-BB89-2697-FF72A88697C8}"/>
              </a:ext>
            </a:extLst>
          </p:cNvPr>
          <p:cNvSpPr/>
          <p:nvPr/>
        </p:nvSpPr>
        <p:spPr>
          <a:xfrm>
            <a:off x="7540470" y="2027310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825965D-D20F-457A-2F86-F2F238DC2124}"/>
              </a:ext>
            </a:extLst>
          </p:cNvPr>
          <p:cNvSpPr/>
          <p:nvPr/>
        </p:nvSpPr>
        <p:spPr>
          <a:xfrm>
            <a:off x="880349" y="4870152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981E07-2115-F6E2-BD7D-87F1FE508642}"/>
              </a:ext>
            </a:extLst>
          </p:cNvPr>
          <p:cNvSpPr/>
          <p:nvPr/>
        </p:nvSpPr>
        <p:spPr>
          <a:xfrm>
            <a:off x="5693240" y="4870152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7F9EE-B64C-36F8-5730-135369DA4BA9}"/>
              </a:ext>
            </a:extLst>
          </p:cNvPr>
          <p:cNvSpPr txBox="1"/>
          <p:nvPr/>
        </p:nvSpPr>
        <p:spPr>
          <a:xfrm>
            <a:off x="810813" y="570079"/>
            <a:ext cx="15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마을에서 시작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C3C8D-AF4E-4AA0-5148-18AD92E30E95}"/>
              </a:ext>
            </a:extLst>
          </p:cNvPr>
          <p:cNvSpPr txBox="1"/>
          <p:nvPr/>
        </p:nvSpPr>
        <p:spPr>
          <a:xfrm>
            <a:off x="4929723" y="139159"/>
            <a:ext cx="152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광산에 들어가 아이템 얻기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413F09-667A-065E-5D82-771A4DA78934}"/>
              </a:ext>
            </a:extLst>
          </p:cNvPr>
          <p:cNvSpPr txBox="1"/>
          <p:nvPr/>
        </p:nvSpPr>
        <p:spPr>
          <a:xfrm>
            <a:off x="9073214" y="108414"/>
            <a:ext cx="16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얻은 아이템으로 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 만들기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8503E-D338-89F9-D252-A859E4C88DC7}"/>
              </a:ext>
            </a:extLst>
          </p:cNvPr>
          <p:cNvSpPr txBox="1"/>
          <p:nvPr/>
        </p:nvSpPr>
        <p:spPr>
          <a:xfrm>
            <a:off x="2861769" y="3014774"/>
            <a:ext cx="16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장비를 갖추고 던전 탐험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9BD6B-5C36-97B5-4EFA-EFD66AA73823}"/>
              </a:ext>
            </a:extLst>
          </p:cNvPr>
          <p:cNvSpPr txBox="1"/>
          <p:nvPr/>
        </p:nvSpPr>
        <p:spPr>
          <a:xfrm>
            <a:off x="7439194" y="2902606"/>
            <a:ext cx="12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보스를 물리치고 클리어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27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1E7292-A9D7-3C60-7CB2-669A224207A1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핵심 플레이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8C64C-DFAF-3F71-7919-F2ED49336242}"/>
              </a:ext>
            </a:extLst>
          </p:cNvPr>
          <p:cNvSpPr txBox="1"/>
          <p:nvPr/>
        </p:nvSpPr>
        <p:spPr>
          <a:xfrm>
            <a:off x="4610359" y="1355558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채광과 제작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E90DF5B-4994-A803-C59D-E0FE73B2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5" y="2126672"/>
            <a:ext cx="819081" cy="81908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D98BDD4-3266-BD79-F5A7-9283D00A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98" y="2029967"/>
            <a:ext cx="1018586" cy="101858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C72D7B7-20A4-3737-8336-90FE061E1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66" y="2029967"/>
            <a:ext cx="1018585" cy="101858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B081852-1430-6B20-C211-79C246972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40" y="2945753"/>
            <a:ext cx="1201467" cy="12014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9FE6A72-C96D-35EB-6348-E9650C357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98" y="3033926"/>
            <a:ext cx="1025119" cy="102511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2CE700F-DC18-3F02-46FC-E686CB42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50" y="3015303"/>
            <a:ext cx="1168215" cy="11682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D2C5424-DA22-CAE0-7E02-B04765A94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18" y="2919708"/>
            <a:ext cx="1018584" cy="101858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0E8A28E-4E6E-7CE4-B8E6-B00C18E4B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84" y="2889504"/>
            <a:ext cx="1018585" cy="101858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BA67EAF-C5CD-2233-E0E1-9E136C3A0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88" y="2889504"/>
            <a:ext cx="1018585" cy="101858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3498696-1BF3-A25A-BC93-9128E1CEFC2F}"/>
              </a:ext>
            </a:extLst>
          </p:cNvPr>
          <p:cNvSpPr txBox="1"/>
          <p:nvPr/>
        </p:nvSpPr>
        <p:spPr>
          <a:xfrm>
            <a:off x="550382" y="4332892"/>
            <a:ext cx="5545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플레이</a:t>
            </a:r>
            <a:r>
              <a:rPr lang="en-US" altLang="ko-KR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 곡괭이로 블록을 부수며 광물을 획득하고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아래로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옆으로 전진합니다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r>
              <a:rPr lang="en-US" altLang="ko-KR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UI: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 스태미나가 소모되고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획득한 광물이 화면에 표시됩니다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ㅊ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4E2CF8-BABC-45DB-AF6A-DCB8E0F4485F}"/>
              </a:ext>
            </a:extLst>
          </p:cNvPr>
          <p:cNvSpPr txBox="1"/>
          <p:nvPr/>
        </p:nvSpPr>
        <p:spPr>
          <a:xfrm>
            <a:off x="6095999" y="5469076"/>
            <a:ext cx="554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플레이</a:t>
            </a:r>
            <a:r>
              <a:rPr lang="en-US" altLang="ko-KR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 마을 대장간에서 모아온 재료로 새로운 무기와 방어구를 제작합니다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r>
              <a:rPr lang="en-US" altLang="ko-KR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UI: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 제작 가능한 아이템 목록과 필요한 재료가 표시됩니다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23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300D-79B6-AC6F-0CBA-663A3A79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54400A-9952-DA3E-DB4E-16949EE2A8A2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핵심 플레이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C95B0-3E18-C5C9-8563-45BE5727060B}"/>
              </a:ext>
            </a:extLst>
          </p:cNvPr>
          <p:cNvSpPr txBox="1"/>
          <p:nvPr/>
        </p:nvSpPr>
        <p:spPr>
          <a:xfrm>
            <a:off x="4610359" y="286206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전투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086D5-FC9C-CE07-C3F2-B60CD5A5281E}"/>
              </a:ext>
            </a:extLst>
          </p:cNvPr>
          <p:cNvSpPr txBox="1"/>
          <p:nvPr/>
        </p:nvSpPr>
        <p:spPr>
          <a:xfrm>
            <a:off x="422321" y="2537936"/>
            <a:ext cx="3446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공격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점프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스킬을 사용해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몬스터들을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물리치고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던전 끝의 보스에게 도전해 성장에 따라 던전을 하나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하나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씩 클리어 하면서 게임이 진행 됩니다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4B2C1E8-219F-C6B4-CE0E-9FEA415F8C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63516" cy="28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장난감, 만화 영화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B90793-66E3-524C-305C-AC98C7C1B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86" y="1046354"/>
            <a:ext cx="3685425" cy="55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C665B9-2CB2-B8B3-2500-05B3548D0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51817"/>
              </p:ext>
            </p:extLst>
          </p:nvPr>
        </p:nvGraphicFramePr>
        <p:xfrm>
          <a:off x="377156" y="765661"/>
          <a:ext cx="8596024" cy="5965684"/>
        </p:xfrm>
        <a:graphic>
          <a:graphicData uri="http://schemas.openxmlformats.org/drawingml/2006/table">
            <a:tbl>
              <a:tblPr/>
              <a:tblGrid>
                <a:gridCol w="2149006">
                  <a:extLst>
                    <a:ext uri="{9D8B030D-6E8A-4147-A177-3AD203B41FA5}">
                      <a16:colId xmlns:a16="http://schemas.microsoft.com/office/drawing/2014/main" val="70006733"/>
                    </a:ext>
                  </a:extLst>
                </a:gridCol>
                <a:gridCol w="2149006">
                  <a:extLst>
                    <a:ext uri="{9D8B030D-6E8A-4147-A177-3AD203B41FA5}">
                      <a16:colId xmlns:a16="http://schemas.microsoft.com/office/drawing/2014/main" val="3542171317"/>
                    </a:ext>
                  </a:extLst>
                </a:gridCol>
                <a:gridCol w="2149006">
                  <a:extLst>
                    <a:ext uri="{9D8B030D-6E8A-4147-A177-3AD203B41FA5}">
                      <a16:colId xmlns:a16="http://schemas.microsoft.com/office/drawing/2014/main" val="2932416631"/>
                    </a:ext>
                  </a:extLst>
                </a:gridCol>
                <a:gridCol w="2149006">
                  <a:extLst>
                    <a:ext uri="{9D8B030D-6E8A-4147-A177-3AD203B41FA5}">
                      <a16:colId xmlns:a16="http://schemas.microsoft.com/office/drawing/2014/main" val="554667348"/>
                    </a:ext>
                  </a:extLst>
                </a:gridCol>
              </a:tblGrid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10/13 ~ 10/19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effectLst/>
                        </a:rPr>
                        <a:t>기획 구체화 및 프로젝트 세팅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>
                          <a:effectLst/>
                        </a:rPr>
                        <a:t>GDD </a:t>
                      </a:r>
                      <a:r>
                        <a:rPr lang="ko-KR" altLang="en-US" sz="1400">
                          <a:effectLst/>
                        </a:rPr>
                        <a:t>확정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개발 환경 구축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플레이어 기본 조작 구현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722612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>
                          <a:effectLst/>
                        </a:rPr>
                        <a:t>2</a:t>
                      </a:r>
                      <a:r>
                        <a:rPr lang="ko-KR" altLang="en-US" sz="140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10/20 ~ 10/26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>
                          <a:effectLst/>
                        </a:rPr>
                        <a:t>핵심 시스템 </a:t>
                      </a:r>
                      <a:r>
                        <a:rPr lang="en-US" altLang="ko-KR" sz="1400" b="1">
                          <a:effectLst/>
                        </a:rPr>
                        <a:t>1: </a:t>
                      </a:r>
                      <a:r>
                        <a:rPr lang="ko-KR" altLang="en-US" sz="1400" b="1">
                          <a:effectLst/>
                        </a:rPr>
                        <a:t>채광</a:t>
                      </a:r>
                      <a:endParaRPr lang="ko-KR" altLang="en-US" sz="140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effectLst/>
                        </a:rPr>
                        <a:t>타일 맵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블록 파괴 및 자원 획득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인벤토리 시스템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040382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3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10/27 ~ 11/02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>
                          <a:effectLst/>
                        </a:rPr>
                        <a:t>핵심 시스템 </a:t>
                      </a:r>
                      <a:r>
                        <a:rPr lang="en-US" altLang="ko-KR" sz="1400" b="1">
                          <a:effectLst/>
                        </a:rPr>
                        <a:t>2: </a:t>
                      </a:r>
                      <a:r>
                        <a:rPr lang="ko-KR" altLang="en-US" sz="1400" b="1">
                          <a:effectLst/>
                        </a:rPr>
                        <a:t>제작</a:t>
                      </a:r>
                      <a:endParaRPr lang="ko-KR" altLang="en-US" sz="140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effectLst/>
                        </a:rPr>
                        <a:t>마을 </a:t>
                      </a:r>
                      <a:r>
                        <a:rPr lang="en-US" altLang="ko-KR" sz="1400">
                          <a:effectLst/>
                        </a:rPr>
                        <a:t>NPC </a:t>
                      </a:r>
                      <a:r>
                        <a:rPr lang="ko-KR" altLang="en-US" sz="1400">
                          <a:effectLst/>
                        </a:rPr>
                        <a:t>및 상점 </a:t>
                      </a:r>
                      <a:r>
                        <a:rPr lang="en-US" altLang="ko-KR" sz="1400">
                          <a:effectLst/>
                        </a:rPr>
                        <a:t>UI, </a:t>
                      </a:r>
                      <a:r>
                        <a:rPr lang="ko-KR" altLang="en-US" sz="1400">
                          <a:effectLst/>
                        </a:rPr>
                        <a:t>제작 시스템 로직 구현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92644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4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11/03 ~ 11/09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>
                          <a:effectLst/>
                        </a:rPr>
                        <a:t>핵심 시스템 </a:t>
                      </a:r>
                      <a:r>
                        <a:rPr lang="en-US" altLang="ko-KR" sz="1400" b="1">
                          <a:effectLst/>
                        </a:rPr>
                        <a:t>3: </a:t>
                      </a:r>
                      <a:r>
                        <a:rPr lang="ko-KR" altLang="en-US" sz="1400" b="1">
                          <a:effectLst/>
                        </a:rPr>
                        <a:t>전투 </a:t>
                      </a:r>
                      <a:r>
                        <a:rPr lang="en-US" altLang="ko-KR" sz="1400" b="1">
                          <a:effectLst/>
                        </a:rPr>
                        <a:t>(</a:t>
                      </a:r>
                      <a:r>
                        <a:rPr lang="ko-KR" altLang="en-US" sz="1400" b="1">
                          <a:effectLst/>
                        </a:rPr>
                        <a:t>기본</a:t>
                      </a:r>
                      <a:r>
                        <a:rPr lang="en-US" altLang="ko-KR" sz="1400" b="1">
                          <a:effectLst/>
                        </a:rPr>
                        <a:t>)</a:t>
                      </a:r>
                      <a:endParaRPr lang="ko-KR" altLang="en-US" sz="140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effectLst/>
                        </a:rPr>
                        <a:t>플레이어 공격</a:t>
                      </a:r>
                      <a:r>
                        <a:rPr lang="en-US" altLang="ko-KR" sz="1400">
                          <a:effectLst/>
                        </a:rPr>
                        <a:t>/</a:t>
                      </a:r>
                      <a:r>
                        <a:rPr lang="ko-KR" altLang="en-US" sz="1400">
                          <a:effectLst/>
                        </a:rPr>
                        <a:t>스킬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몬스터 기본 </a:t>
                      </a:r>
                      <a:r>
                        <a:rPr lang="en-US" altLang="ko-KR" sz="1400">
                          <a:effectLst/>
                        </a:rPr>
                        <a:t>AI, </a:t>
                      </a:r>
                      <a:r>
                        <a:rPr lang="ko-KR" altLang="en-US" sz="1400">
                          <a:effectLst/>
                        </a:rPr>
                        <a:t>데미지 시스템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215189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5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11/10 ~ 11/16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effectLst/>
                        </a:rPr>
                        <a:t>레벨 디자인 및 콘텐츠 제작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effectLst/>
                        </a:rPr>
                        <a:t>초기 광산</a:t>
                      </a:r>
                      <a:r>
                        <a:rPr lang="en-US" altLang="ko-KR" sz="1400" dirty="0">
                          <a:effectLst/>
                        </a:rPr>
                        <a:t>/</a:t>
                      </a:r>
                      <a:r>
                        <a:rPr lang="ko-KR" altLang="en-US" sz="1400" dirty="0">
                          <a:effectLst/>
                        </a:rPr>
                        <a:t>던전 맵 디자인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기본 몬스터</a:t>
                      </a:r>
                      <a:r>
                        <a:rPr lang="en-US" altLang="ko-KR" sz="1400" dirty="0">
                          <a:effectLst/>
                        </a:rPr>
                        <a:t>/</a:t>
                      </a:r>
                      <a:r>
                        <a:rPr lang="ko-KR" altLang="en-US" sz="1400" dirty="0">
                          <a:effectLst/>
                        </a:rPr>
                        <a:t>아이템 제작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710724"/>
                  </a:ext>
                </a:extLst>
              </a:tr>
              <a:tr h="5653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>
                          <a:effectLst/>
                        </a:rPr>
                        <a:t>6</a:t>
                      </a:r>
                      <a:r>
                        <a:rPr lang="ko-KR" altLang="en-US" sz="140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11/17 ~ 11/23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>
                          <a:effectLst/>
                        </a:rPr>
                        <a:t>아트</a:t>
                      </a:r>
                      <a:r>
                        <a:rPr lang="en-US" altLang="ko-KR" sz="1400" b="1">
                          <a:effectLst/>
                        </a:rPr>
                        <a:t>/</a:t>
                      </a:r>
                      <a:r>
                        <a:rPr lang="ko-KR" altLang="en-US" sz="1400" b="1">
                          <a:effectLst/>
                        </a:rPr>
                        <a:t>사운드 리소스 통합</a:t>
                      </a:r>
                      <a:endParaRPr lang="ko-KR" altLang="en-US" sz="140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>
                          <a:effectLst/>
                        </a:rPr>
                        <a:t>애니메이션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배경</a:t>
                      </a:r>
                      <a:r>
                        <a:rPr lang="en-US" altLang="ko-KR" sz="1400">
                          <a:effectLst/>
                        </a:rPr>
                        <a:t>, UI </a:t>
                      </a:r>
                      <a:r>
                        <a:rPr lang="ko-KR" altLang="en-US" sz="1400">
                          <a:effectLst/>
                        </a:rPr>
                        <a:t>적용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ko-KR" altLang="en-US" sz="1400">
                          <a:effectLst/>
                        </a:rPr>
                        <a:t>사운드 추가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13567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7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11/24 ~ 11/30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1">
                          <a:effectLst/>
                        </a:rPr>
                        <a:t>UI/UX </a:t>
                      </a:r>
                      <a:r>
                        <a:rPr lang="ko-KR" altLang="en-US" sz="1400" b="1">
                          <a:effectLst/>
                        </a:rPr>
                        <a:t>개선 및 폴리싱</a:t>
                      </a:r>
                      <a:endParaRPr lang="ko-KR" altLang="en-US" sz="140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UI/UX </a:t>
                      </a:r>
                      <a:r>
                        <a:rPr lang="ko-KR" altLang="en-US" sz="1400" dirty="0">
                          <a:effectLst/>
                        </a:rPr>
                        <a:t>최종 점검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비주얼 이펙트 강화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튜토리얼 구현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44032"/>
                  </a:ext>
                </a:extLst>
              </a:tr>
              <a:tr h="68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8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12/01 ~ 12/07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1" dirty="0">
                          <a:effectLst/>
                        </a:rPr>
                        <a:t>콘텐츠 확장 및 </a:t>
                      </a:r>
                      <a:r>
                        <a:rPr lang="ko-KR" altLang="en-US" sz="1400" b="1" dirty="0" err="1">
                          <a:effectLst/>
                        </a:rPr>
                        <a:t>밸런싱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effectLst/>
                        </a:rPr>
                        <a:t>추가 콘텐츠 제작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게임 난이도 및 보상 밸런스 조정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51196"/>
                  </a:ext>
                </a:extLst>
              </a:tr>
              <a:tr h="5653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9</a:t>
                      </a:r>
                      <a:r>
                        <a:rPr lang="ko-KR" altLang="en-US" sz="1400" dirty="0">
                          <a:effectLst/>
                        </a:rPr>
                        <a:t>주차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12/08 ~ 12/14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effectLst/>
                        </a:rPr>
                        <a:t>QA </a:t>
                      </a:r>
                      <a:r>
                        <a:rPr lang="ko-KR" altLang="en-US" sz="1400" b="1" dirty="0">
                          <a:effectLst/>
                        </a:rPr>
                        <a:t>및 최종 빌드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effectLst/>
                        </a:rPr>
                        <a:t>버그 수정 및 최종 테스트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마켓 출시 준비</a:t>
                      </a:r>
                    </a:p>
                  </a:txBody>
                  <a:tcPr marL="35902" marR="35902" marT="35902" marB="35902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284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CA70CE-8D21-7644-CE79-CDE3A982E76B}"/>
              </a:ext>
            </a:extLst>
          </p:cNvPr>
          <p:cNvSpPr txBox="1"/>
          <p:nvPr/>
        </p:nvSpPr>
        <p:spPr>
          <a:xfrm>
            <a:off x="377156" y="12665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050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344</Words>
  <Application>Microsoft Office PowerPoint</Application>
  <PresentationFormat>와이드스크린</PresentationFormat>
  <Paragraphs>65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HY목각파임B</vt:lpstr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이형욱(2022180034)</dc:creator>
  <cp:lastModifiedBy>이형욱(2022180034)</cp:lastModifiedBy>
  <cp:revision>1</cp:revision>
  <dcterms:created xsi:type="dcterms:W3CDTF">2025-10-01T12:19:32Z</dcterms:created>
  <dcterms:modified xsi:type="dcterms:W3CDTF">2025-10-01T13:27:16Z</dcterms:modified>
</cp:coreProperties>
</file>